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5">
  <p:sldMasterIdLst>
    <p:sldMasterId id="2147483660" r:id="rId1"/>
  </p:sldMasterIdLst>
  <p:handoutMasterIdLst>
    <p:handoutMasterId r:id="rId35"/>
  </p:handoutMasterIdLst>
  <p:sldIdLst>
    <p:sldId id="258" r:id="rId2"/>
    <p:sldId id="257" r:id="rId3"/>
    <p:sldId id="277" r:id="rId4"/>
    <p:sldId id="259" r:id="rId5"/>
    <p:sldId id="260" r:id="rId6"/>
    <p:sldId id="261" r:id="rId7"/>
    <p:sldId id="282" r:id="rId8"/>
    <p:sldId id="284" r:id="rId9"/>
    <p:sldId id="278" r:id="rId10"/>
    <p:sldId id="263" r:id="rId11"/>
    <p:sldId id="264" r:id="rId12"/>
    <p:sldId id="292" r:id="rId13"/>
    <p:sldId id="294" r:id="rId14"/>
    <p:sldId id="265" r:id="rId15"/>
    <p:sldId id="293" r:id="rId16"/>
    <p:sldId id="266" r:id="rId17"/>
    <p:sldId id="295" r:id="rId18"/>
    <p:sldId id="286" r:id="rId19"/>
    <p:sldId id="296" r:id="rId20"/>
    <p:sldId id="287" r:id="rId21"/>
    <p:sldId id="288" r:id="rId22"/>
    <p:sldId id="298" r:id="rId23"/>
    <p:sldId id="267" r:id="rId24"/>
    <p:sldId id="276" r:id="rId25"/>
    <p:sldId id="285" r:id="rId26"/>
    <p:sldId id="289" r:id="rId27"/>
    <p:sldId id="270" r:id="rId28"/>
    <p:sldId id="274" r:id="rId29"/>
    <p:sldId id="291" r:id="rId30"/>
    <p:sldId id="271" r:id="rId31"/>
    <p:sldId id="297" r:id="rId32"/>
    <p:sldId id="299" r:id="rId33"/>
    <p:sldId id="280" r:id="rId3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1" autoAdjust="0"/>
    <p:restoredTop sz="94660"/>
  </p:normalViewPr>
  <p:slideViewPr>
    <p:cSldViewPr>
      <p:cViewPr varScale="1">
        <p:scale>
          <a:sx n="112" d="100"/>
          <a:sy n="112" d="100"/>
        </p:scale>
        <p:origin x="76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9F677A-58BE-4E19-B989-4C19CE0AE072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1154D87-AB2A-4F7B-888A-E41C085BE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858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90A4-6D51-4124-8CA0-6ADD89CF186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845C-030B-4E1F-99C5-22AA87895CA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90A4-6D51-4124-8CA0-6ADD89CF186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845C-030B-4E1F-99C5-22AA87895C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90A4-6D51-4124-8CA0-6ADD89CF186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845C-030B-4E1F-99C5-22AA87895C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90A4-6D51-4124-8CA0-6ADD89CF186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845C-030B-4E1F-99C5-22AA87895C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90A4-6D51-4124-8CA0-6ADD89CF186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16C845C-030B-4E1F-99C5-22AA87895CA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90A4-6D51-4124-8CA0-6ADD89CF186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845C-030B-4E1F-99C5-22AA87895C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90A4-6D51-4124-8CA0-6ADD89CF186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845C-030B-4E1F-99C5-22AA87895C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90A4-6D51-4124-8CA0-6ADD89CF186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845C-030B-4E1F-99C5-22AA87895C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90A4-6D51-4124-8CA0-6ADD89CF186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845C-030B-4E1F-99C5-22AA87895C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90A4-6D51-4124-8CA0-6ADD89CF186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845C-030B-4E1F-99C5-22AA87895C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90A4-6D51-4124-8CA0-6ADD89CF186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845C-030B-4E1F-99C5-22AA87895C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48390A4-6D51-4124-8CA0-6ADD89CF186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16C845C-030B-4E1F-99C5-22AA87895CA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219200" y="768951"/>
            <a:ext cx="7162799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UACT and CVUSD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Certificated </a:t>
            </a:r>
            <a:r>
              <a:rPr lang="en-US" sz="2800" b="1" dirty="0" smtClean="0">
                <a:latin typeface="Cambria" pitchFamily="18" charset="0"/>
                <a:cs typeface="Arial" pitchFamily="34" charset="0"/>
              </a:rPr>
              <a:t>Employee Development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latin typeface="Cambria" pitchFamily="18" charset="0"/>
                <a:cs typeface="Arial" pitchFamily="34" charset="0"/>
              </a:rPr>
              <a:t>and Evaluation Procedures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" name="Picture 1" descr="Description: MC900441426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743200"/>
            <a:ext cx="1943100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524000" y="4731123"/>
            <a:ext cx="6705600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For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800" b="1" dirty="0">
                <a:latin typeface="Cambria" pitchFamily="18" charset="0"/>
                <a:ea typeface="Calibri" pitchFamily="34" charset="0"/>
                <a:cs typeface="Arial" pitchFamily="34" charset="0"/>
              </a:rPr>
              <a:t>T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he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2015-16 School Year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71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and Key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Between </a:t>
            </a:r>
            <a:r>
              <a:rPr lang="en-US" dirty="0"/>
              <a:t>the third week of school and the seventh week </a:t>
            </a:r>
            <a:r>
              <a:rPr lang="en-US" dirty="0" smtClean="0">
                <a:solidFill>
                  <a:schemeClr val="bg1"/>
                </a:solidFill>
              </a:rPr>
              <a:t>(ninth week) </a:t>
            </a:r>
            <a:r>
              <a:rPr lang="en-US" dirty="0" smtClean="0"/>
              <a:t>of </a:t>
            </a:r>
            <a:r>
              <a:rPr lang="en-US" dirty="0"/>
              <a:t>school, the administrator and bargaining unit members will meet </a:t>
            </a:r>
            <a:r>
              <a:rPr lang="en-US" dirty="0" smtClean="0"/>
              <a:t>for their Standards and Key Elements meeting to select </a:t>
            </a:r>
            <a:r>
              <a:rPr lang="en-US" dirty="0"/>
              <a:t>the required number of Standards from the CSTPs that will be evaluated in the course of the evaluation process.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4625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and Key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For </a:t>
            </a:r>
            <a:r>
              <a:rPr lang="en-US" dirty="0"/>
              <a:t>a bargaining unit member in probationary or temporary status, all standards and key elements will be selected for the focus of the evaluation.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administrator and the bargaining unit members in permanent status shall select three (3) standards upon which the evaluation will be based. </a:t>
            </a:r>
            <a:endParaRPr lang="en-US" dirty="0" smtClean="0"/>
          </a:p>
          <a:p>
            <a:pPr lvl="1"/>
            <a:r>
              <a:rPr lang="en-US" dirty="0" err="1"/>
              <a:t>i</a:t>
            </a:r>
            <a:r>
              <a:rPr lang="en-US" dirty="0"/>
              <a:t>.	One standard selected by the bargaining unit </a:t>
            </a:r>
            <a:r>
              <a:rPr lang="en-US" dirty="0" smtClean="0"/>
              <a:t>		member</a:t>
            </a:r>
            <a:endParaRPr lang="en-US" dirty="0"/>
          </a:p>
          <a:p>
            <a:pPr lvl="1"/>
            <a:r>
              <a:rPr lang="en-US" dirty="0"/>
              <a:t>ii.	One standard selected by the administrator</a:t>
            </a:r>
          </a:p>
          <a:p>
            <a:pPr lvl="1"/>
            <a:r>
              <a:rPr lang="en-US" dirty="0"/>
              <a:t>iii.	One standard selected jointly by the bargaining </a:t>
            </a:r>
            <a:r>
              <a:rPr lang="en-US" dirty="0" smtClean="0"/>
              <a:t>		unit </a:t>
            </a:r>
            <a:r>
              <a:rPr lang="en-US" dirty="0"/>
              <a:t>member and the </a:t>
            </a:r>
            <a:r>
              <a:rPr lang="en-US" dirty="0" smtClean="0"/>
              <a:t>administrator</a:t>
            </a:r>
          </a:p>
          <a:p>
            <a:pPr lvl="1"/>
            <a:r>
              <a:rPr lang="en-US" dirty="0" smtClean="0"/>
              <a:t>iv.	Standard six – imbedded into Board Policy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38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152400" y="838200"/>
          <a:ext cx="8610600" cy="4544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4346"/>
                <a:gridCol w="3342173"/>
                <a:gridCol w="3024081"/>
              </a:tblGrid>
              <a:tr h="285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Standard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&amp; Key Elements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Instructional Strategies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Evaluation Tools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Standard</a:t>
                      </a:r>
                      <a:r>
                        <a:rPr lang="en-US" sz="90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Key Element</a:t>
                      </a:r>
                      <a:r>
                        <a:rPr lang="en-US" sz="900">
                          <a:effectLst/>
                        </a:rPr>
                        <a:t> 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Standard</a:t>
                      </a:r>
                      <a:r>
                        <a:rPr lang="en-US" sz="90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Key Element</a:t>
                      </a:r>
                      <a:r>
                        <a:rPr lang="en-US" sz="900">
                          <a:effectLst/>
                        </a:rPr>
                        <a:t> 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   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Standard</a:t>
                      </a:r>
                      <a:r>
                        <a:rPr lang="en-US" sz="90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Key Element</a:t>
                      </a:r>
                      <a:r>
                        <a:rPr lang="en-US" sz="900">
                          <a:effectLst/>
                        </a:rPr>
                        <a:t> 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Standard</a:t>
                      </a:r>
                      <a:r>
                        <a:rPr lang="en-US" sz="90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Key Element</a:t>
                      </a:r>
                      <a:r>
                        <a:rPr lang="en-US" sz="900">
                          <a:effectLst/>
                        </a:rPr>
                        <a:t> 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   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Standard</a:t>
                      </a:r>
                      <a:r>
                        <a:rPr lang="en-US" sz="90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Key Element</a:t>
                      </a:r>
                      <a:r>
                        <a:rPr lang="en-US" sz="900">
                          <a:effectLst/>
                        </a:rPr>
                        <a:t> 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   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Standard</a:t>
                      </a:r>
                      <a:r>
                        <a:rPr lang="en-US" sz="90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Key Element</a:t>
                      </a:r>
                      <a:r>
                        <a:rPr lang="en-US" sz="900">
                          <a:effectLst/>
                        </a:rPr>
                        <a:t> 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Standard</a:t>
                      </a:r>
                      <a:r>
                        <a:rPr lang="en-US" sz="90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Key Element</a:t>
                      </a:r>
                      <a:r>
                        <a:rPr lang="en-US" sz="900">
                          <a:effectLst/>
                        </a:rPr>
                        <a:t> 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Standard</a:t>
                      </a:r>
                      <a:r>
                        <a:rPr lang="en-US" sz="90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Key Element</a:t>
                      </a:r>
                      <a:r>
                        <a:rPr lang="en-US" sz="900">
                          <a:effectLst/>
                        </a:rPr>
                        <a:t> 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</a:rPr>
                        <a:t>Standard</a:t>
                      </a:r>
                      <a:r>
                        <a:rPr lang="en-US" sz="900" dirty="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</a:rPr>
                        <a:t>Key Element</a:t>
                      </a:r>
                      <a:r>
                        <a:rPr lang="en-US" sz="900" dirty="0">
                          <a:effectLst/>
                        </a:rPr>
                        <a:t>   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   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52400" y="5638800"/>
          <a:ext cx="8610600" cy="7360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74122"/>
                <a:gridCol w="3636478"/>
              </a:tblGrid>
              <a:tr h="171213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The Goals written to Standards and Key Elements have been discussed and agreed upon as of this date but may be modified per Article 9 of the Contract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6" marR="60906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67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Evaluator Signature: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6" marR="60906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Date: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6" marR="60906" marT="0" marB="0"/>
                </a:tc>
              </a:tr>
              <a:tr h="1867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Employee Signature: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6" marR="60906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Date: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6" marR="60906" marT="0" marB="0"/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859" y="-4465"/>
            <a:ext cx="887954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CERTIFICATED PERSONNEL EVALUATION		           STANDARDS AND KEY ELEMENTS CONFERENCE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Employee: </a:t>
            </a:r>
            <a:r>
              <a:rPr kumimoji="0" lang="en-US" sz="1200" b="0" i="0" u="sng" strike="noStrike" cap="none" normalizeH="0" baseline="0" dirty="0" smtClean="0" bmk="Text23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 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Permanent: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Probationary: 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Evaluator: </a:t>
            </a:r>
            <a:r>
              <a:rPr kumimoji="0" lang="en-US" sz="1200" b="0" i="0" u="sng" strike="noStrike" cap="none" normalizeH="0" baseline="0" dirty="0" smtClean="0" bmk="Text24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 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Conference Date: </a:t>
            </a:r>
            <a:r>
              <a:rPr kumimoji="0" lang="en-US" sz="1200" b="0" i="0" u="sng" strike="noStrike" cap="none" normalizeH="0" baseline="0" dirty="0" smtClean="0" bmk="Text25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 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School Site: </a:t>
            </a:r>
            <a:r>
              <a:rPr kumimoji="0" lang="en-US" sz="1200" b="0" i="0" u="sng" strike="noStrike" cap="none" normalizeH="0" baseline="0" dirty="0" smtClean="0" bmk="Text26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    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75" y="66249"/>
            <a:ext cx="9108141" cy="6557963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84629" y="4114800"/>
            <a:ext cx="8382000" cy="1600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34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152400" y="838200"/>
          <a:ext cx="8610600" cy="4544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4346"/>
                <a:gridCol w="3342173"/>
                <a:gridCol w="3024081"/>
              </a:tblGrid>
              <a:tr h="285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Standard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&amp; Key Elements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Instructional Strategies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Evaluation Tools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Standard</a:t>
                      </a:r>
                      <a:r>
                        <a:rPr lang="en-US" sz="90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Key Element</a:t>
                      </a:r>
                      <a:r>
                        <a:rPr lang="en-US" sz="900">
                          <a:effectLst/>
                        </a:rPr>
                        <a:t> 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Standard</a:t>
                      </a:r>
                      <a:r>
                        <a:rPr lang="en-US" sz="90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Key Element</a:t>
                      </a:r>
                      <a:r>
                        <a:rPr lang="en-US" sz="900">
                          <a:effectLst/>
                        </a:rPr>
                        <a:t> 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   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Standard</a:t>
                      </a:r>
                      <a:r>
                        <a:rPr lang="en-US" sz="90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Key Element</a:t>
                      </a:r>
                      <a:r>
                        <a:rPr lang="en-US" sz="900">
                          <a:effectLst/>
                        </a:rPr>
                        <a:t> 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Standard</a:t>
                      </a:r>
                      <a:r>
                        <a:rPr lang="en-US" sz="90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Key Element</a:t>
                      </a:r>
                      <a:r>
                        <a:rPr lang="en-US" sz="900">
                          <a:effectLst/>
                        </a:rPr>
                        <a:t> 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   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Standard</a:t>
                      </a:r>
                      <a:r>
                        <a:rPr lang="en-US" sz="90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Key Element</a:t>
                      </a:r>
                      <a:r>
                        <a:rPr lang="en-US" sz="900">
                          <a:effectLst/>
                        </a:rPr>
                        <a:t> 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   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Standard</a:t>
                      </a:r>
                      <a:r>
                        <a:rPr lang="en-US" sz="90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Key Element</a:t>
                      </a:r>
                      <a:r>
                        <a:rPr lang="en-US" sz="900">
                          <a:effectLst/>
                        </a:rPr>
                        <a:t> 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Standard</a:t>
                      </a:r>
                      <a:r>
                        <a:rPr lang="en-US" sz="90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Key Element</a:t>
                      </a:r>
                      <a:r>
                        <a:rPr lang="en-US" sz="900">
                          <a:effectLst/>
                        </a:rPr>
                        <a:t> 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Standard</a:t>
                      </a:r>
                      <a:r>
                        <a:rPr lang="en-US" sz="90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Key Element</a:t>
                      </a:r>
                      <a:r>
                        <a:rPr lang="en-US" sz="900">
                          <a:effectLst/>
                        </a:rPr>
                        <a:t> 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</a:rPr>
                        <a:t>Standard</a:t>
                      </a:r>
                      <a:r>
                        <a:rPr lang="en-US" sz="900" dirty="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</a:rPr>
                        <a:t>Key Element</a:t>
                      </a:r>
                      <a:r>
                        <a:rPr lang="en-US" sz="900" dirty="0">
                          <a:effectLst/>
                        </a:rPr>
                        <a:t>   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   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52400" y="5638800"/>
          <a:ext cx="8610600" cy="7360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74122"/>
                <a:gridCol w="3636478"/>
              </a:tblGrid>
              <a:tr h="171213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The Goals written to Standards and Key Elements have been discussed and agreed upon as of this date but may be modified per Article 9 of the Contract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6" marR="60906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67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Evaluator Signature: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6" marR="60906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Date: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6" marR="60906" marT="0" marB="0"/>
                </a:tc>
              </a:tr>
              <a:tr h="1867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Employee Signature: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6" marR="60906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Date: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6" marR="60906" marT="0" marB="0"/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859" y="-4465"/>
            <a:ext cx="887954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CERTIFICATED PERSONNEL EVALUATION		           STANDARDS AND KEY ELEMENTS CONFERENCE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Employee: </a:t>
            </a:r>
            <a:r>
              <a:rPr kumimoji="0" lang="en-US" sz="1200" b="0" i="0" u="sng" strike="noStrike" cap="none" normalizeH="0" baseline="0" dirty="0" smtClean="0" bmk="Text23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 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Permanent: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Probationary: 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Evaluator: </a:t>
            </a:r>
            <a:r>
              <a:rPr kumimoji="0" lang="en-US" sz="1200" b="0" i="0" u="sng" strike="noStrike" cap="none" normalizeH="0" baseline="0" dirty="0" smtClean="0" bmk="Text24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 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Conference Date: </a:t>
            </a:r>
            <a:r>
              <a:rPr kumimoji="0" lang="en-US" sz="1200" b="0" i="0" u="sng" strike="noStrike" cap="none" normalizeH="0" baseline="0" dirty="0" smtClean="0" bmk="Text25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 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School Site: </a:t>
            </a:r>
            <a:r>
              <a:rPr kumimoji="0" lang="en-US" sz="1200" b="0" i="0" u="sng" strike="noStrike" cap="none" normalizeH="0" baseline="0" dirty="0" smtClean="0" bmk="Text26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    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59" y="223837"/>
            <a:ext cx="9108141" cy="65579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2400" y="223837"/>
            <a:ext cx="9372600" cy="672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86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Observation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Classroom Observation Form will be used for the purpose of recording classroom </a:t>
            </a:r>
            <a:r>
              <a:rPr lang="en-US" dirty="0" smtClean="0"/>
              <a:t>observations. </a:t>
            </a:r>
          </a:p>
          <a:p>
            <a:r>
              <a:rPr lang="en-US" dirty="0" smtClean="0"/>
              <a:t>A minimum </a:t>
            </a:r>
            <a:r>
              <a:rPr lang="en-US" dirty="0"/>
              <a:t>of one formal classroom observation is required for permanent </a:t>
            </a:r>
            <a:r>
              <a:rPr lang="en-US" dirty="0" smtClean="0"/>
              <a:t>bargaining unit members. </a:t>
            </a:r>
          </a:p>
          <a:p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minimum of </a:t>
            </a:r>
            <a:r>
              <a:rPr lang="en-US" dirty="0" smtClean="0"/>
              <a:t>two formal </a:t>
            </a:r>
            <a:r>
              <a:rPr lang="en-US" dirty="0"/>
              <a:t>classroom observations </a:t>
            </a:r>
            <a:r>
              <a:rPr lang="en-US" dirty="0" smtClean="0"/>
              <a:t>are </a:t>
            </a:r>
            <a:r>
              <a:rPr lang="en-US" dirty="0"/>
              <a:t>required for non-permanent </a:t>
            </a:r>
            <a:r>
              <a:rPr lang="en-US" dirty="0" smtClean="0"/>
              <a:t>bargaining unit members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No limit on informal observations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99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04800"/>
            <a:ext cx="79248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			        APPENDIX </a:t>
            </a:r>
            <a:r>
              <a:rPr lang="en-US" dirty="0"/>
              <a:t>D</a:t>
            </a:r>
          </a:p>
          <a:p>
            <a:r>
              <a:rPr lang="en-US" dirty="0" smtClean="0"/>
              <a:t>			OBSERVATION </a:t>
            </a:r>
            <a:r>
              <a:rPr lang="en-US" dirty="0"/>
              <a:t>FORM</a:t>
            </a:r>
          </a:p>
          <a:p>
            <a:r>
              <a:rPr lang="en-US" dirty="0"/>
              <a:t>DETAILED INFORMATION IN RELATION TO OBSERVATION FORM.</a:t>
            </a:r>
          </a:p>
          <a:p>
            <a:r>
              <a:rPr lang="en-US" u="sng" dirty="0"/>
              <a:t>ACTIVITY (Method and Techniques)</a:t>
            </a:r>
            <a:endParaRPr lang="en-US" dirty="0"/>
          </a:p>
          <a:p>
            <a:r>
              <a:rPr lang="en-US" dirty="0"/>
              <a:t>	The lesson, lecture, demonstration, discussion, panel, student reports.</a:t>
            </a:r>
          </a:p>
          <a:p>
            <a:r>
              <a:rPr lang="en-US" u="sng" dirty="0"/>
              <a:t>EQUIPMENT USED (If Any)</a:t>
            </a:r>
            <a:endParaRPr lang="en-US" dirty="0"/>
          </a:p>
          <a:p>
            <a:r>
              <a:rPr lang="en-US" dirty="0"/>
              <a:t>	A.V., other aids (commercial or homemade), sufficient quantity.</a:t>
            </a:r>
          </a:p>
          <a:p>
            <a:r>
              <a:rPr lang="en-US" u="sng" dirty="0"/>
              <a:t>RESPONSE OF STUDENTS</a:t>
            </a:r>
            <a:endParaRPr lang="en-US" dirty="0"/>
          </a:p>
          <a:p>
            <a:r>
              <a:rPr lang="en-US" dirty="0"/>
              <a:t>	Attentiveness, interaction (verbal), appearance of understanding lesson, demonstration of skill, students exhibit what instructor expects of them.</a:t>
            </a:r>
          </a:p>
          <a:p>
            <a:r>
              <a:rPr lang="en-US" u="sng" dirty="0"/>
              <a:t>ORGANIZATION</a:t>
            </a:r>
            <a:endParaRPr lang="en-US" dirty="0"/>
          </a:p>
          <a:p>
            <a:r>
              <a:rPr lang="en-US" dirty="0"/>
              <a:t>	Opening and ending procedures, grouping, necessary material readily available, optimum use of time, lesson plans, organized and in sufficient detail to enable teacher to maintain continuity.</a:t>
            </a:r>
          </a:p>
          <a:p>
            <a:r>
              <a:rPr lang="en-US" u="sng" dirty="0"/>
              <a:t>APPEARANCE OF ROOM OR AREA (Within Control of Teacher)</a:t>
            </a:r>
            <a:endParaRPr lang="en-US" dirty="0"/>
          </a:p>
          <a:p>
            <a:r>
              <a:rPr lang="en-US" dirty="0"/>
              <a:t>	Neatness, organized, light, heat, bulletin boards, pleasant atmosphere, is room shared.</a:t>
            </a:r>
          </a:p>
          <a:p>
            <a:r>
              <a:rPr lang="en-US" u="sng" dirty="0"/>
              <a:t>FACTORS AFFECTING CLASS</a:t>
            </a:r>
            <a:endParaRPr lang="en-US" dirty="0"/>
          </a:p>
          <a:p>
            <a:r>
              <a:rPr lang="en-US" dirty="0"/>
              <a:t>	Number of students, composition of class, interruptions, weather, activity that day or previous and subsequent to, Special Education students.</a:t>
            </a:r>
            <a:r>
              <a:rPr lang="en-US" b="1" u="sng" dirty="0"/>
              <a:t/>
            </a:r>
            <a:br>
              <a:rPr lang="en-US" b="1" u="sng" dirty="0"/>
            </a:b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0525"/>
            <a:ext cx="9144000" cy="6391275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76200" y="4099714"/>
            <a:ext cx="8382000" cy="1600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23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</a:t>
            </a:r>
            <a:r>
              <a:rPr lang="en-US" b="1" dirty="0" smtClean="0"/>
              <a:t>argaining Unit </a:t>
            </a:r>
            <a:r>
              <a:rPr lang="en-US" dirty="0" smtClean="0"/>
              <a:t>M</a:t>
            </a:r>
            <a:r>
              <a:rPr lang="en-US" b="1" dirty="0" smtClean="0"/>
              <a:t>ember </a:t>
            </a:r>
            <a:r>
              <a:rPr lang="en-US" b="1" dirty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evaluation shall focus on progress towards meeting the selected </a:t>
            </a:r>
            <a:r>
              <a:rPr lang="en-US" dirty="0" smtClean="0"/>
              <a:t>standards.</a:t>
            </a:r>
          </a:p>
          <a:p>
            <a:r>
              <a:rPr lang="en-US" dirty="0"/>
              <a:t>In preparing the final evaluation document, the administrator shall rely exclusively upon the following:</a:t>
            </a:r>
          </a:p>
          <a:p>
            <a:pPr lvl="1"/>
            <a:r>
              <a:rPr lang="en-US" dirty="0"/>
              <a:t>Data collected through actual formal and informal classroom observations/walk-throughs of the bargaining unit member’s performance.</a:t>
            </a:r>
          </a:p>
          <a:p>
            <a:pPr lvl="1"/>
            <a:r>
              <a:rPr lang="en-US" dirty="0"/>
              <a:t>The discussions in observation and evaluation </a:t>
            </a:r>
            <a:r>
              <a:rPr lang="en-US" dirty="0" smtClean="0"/>
              <a:t>conference(s).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70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"/>
            <a:ext cx="8991600" cy="624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val 2"/>
          <p:cNvSpPr/>
          <p:nvPr/>
        </p:nvSpPr>
        <p:spPr>
          <a:xfrm>
            <a:off x="7239000" y="152400"/>
            <a:ext cx="17526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152400" y="4343400"/>
            <a:ext cx="8915400" cy="1676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9372600" cy="6858001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419100" y="4850027"/>
            <a:ext cx="8382000" cy="1600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14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</a:t>
            </a:r>
            <a:r>
              <a:rPr lang="en-US" dirty="0" smtClean="0"/>
              <a:t>argaining </a:t>
            </a:r>
            <a:r>
              <a:rPr lang="en-US" dirty="0"/>
              <a:t>U</a:t>
            </a:r>
            <a:r>
              <a:rPr lang="en-US" dirty="0" smtClean="0"/>
              <a:t>nit </a:t>
            </a:r>
            <a:r>
              <a:rPr lang="en-US" dirty="0"/>
              <a:t>M</a:t>
            </a:r>
            <a:r>
              <a:rPr lang="en-US" dirty="0" smtClean="0"/>
              <a:t>ember </a:t>
            </a:r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b="1" dirty="0"/>
              <a:t>RATINGS:  </a:t>
            </a:r>
            <a:endParaRPr lang="en-US" b="1" dirty="0" smtClean="0"/>
          </a:p>
          <a:p>
            <a:pPr lvl="1"/>
            <a:r>
              <a:rPr lang="en-U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D-Distinguished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:  </a:t>
            </a:r>
            <a:r>
              <a:rPr lang="en-US" dirty="0"/>
              <a:t>Exceeds California Standards for the Teaching Profession      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P-Proficient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:  </a:t>
            </a:r>
            <a:r>
              <a:rPr lang="en-US" dirty="0"/>
              <a:t>Meets California Standards for the Teaching Profession           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DE-Developing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:  </a:t>
            </a:r>
            <a:r>
              <a:rPr lang="en-US" dirty="0"/>
              <a:t>Developing to meet California Standards for the Teaching Profession  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U-Unsatisfactory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: </a:t>
            </a:r>
            <a:r>
              <a:rPr lang="en-US" dirty="0"/>
              <a:t>Does not meet California Standards for the Teaching Profession</a:t>
            </a:r>
          </a:p>
        </p:txBody>
      </p:sp>
    </p:spTree>
    <p:extLst>
      <p:ext uri="{BB962C8B-B14F-4D97-AF65-F5344CB8AC3E}">
        <p14:creationId xmlns:p14="http://schemas.microsoft.com/office/powerpoint/2010/main" val="298794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728" y="533400"/>
            <a:ext cx="8527287" cy="5867399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363728" y="5105400"/>
            <a:ext cx="8382000" cy="1600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84629" y="533400"/>
            <a:ext cx="1163171" cy="5181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52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INTRODUCTION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The purpose of an effective teacher </a:t>
            </a:r>
            <a:r>
              <a:rPr lang="en-US" dirty="0" smtClean="0"/>
              <a:t>/nurse development </a:t>
            </a:r>
            <a:r>
              <a:rPr lang="en-US" dirty="0"/>
              <a:t>and evaluation system is to </a:t>
            </a:r>
            <a:r>
              <a:rPr lang="en-US" u="sng" dirty="0"/>
              <a:t>inform</a:t>
            </a:r>
            <a:r>
              <a:rPr lang="en-US" dirty="0"/>
              <a:t>, </a:t>
            </a:r>
            <a:r>
              <a:rPr lang="en-US" u="sng" dirty="0"/>
              <a:t>instruct</a:t>
            </a:r>
            <a:r>
              <a:rPr lang="en-US" dirty="0"/>
              <a:t> and</a:t>
            </a:r>
            <a:r>
              <a:rPr lang="en-US" u="sng" dirty="0"/>
              <a:t> improve </a:t>
            </a:r>
            <a:r>
              <a:rPr lang="en-US" dirty="0"/>
              <a:t>teaching and learning; to provide educators with </a:t>
            </a:r>
            <a:r>
              <a:rPr lang="en-US" u="sng" dirty="0" smtClean="0"/>
              <a:t>prompt/timely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u="sng" dirty="0" smtClean="0"/>
              <a:t>meaningful</a:t>
            </a:r>
            <a:r>
              <a:rPr lang="en-US" dirty="0" smtClean="0"/>
              <a:t> </a:t>
            </a:r>
            <a:r>
              <a:rPr lang="en-US" dirty="0"/>
              <a:t>feedback on areas of </a:t>
            </a:r>
            <a:r>
              <a:rPr lang="en-US" u="sng" dirty="0"/>
              <a:t>strength</a:t>
            </a:r>
            <a:r>
              <a:rPr lang="en-US" dirty="0"/>
              <a:t> and where </a:t>
            </a:r>
            <a:r>
              <a:rPr lang="en-US" u="sng" dirty="0"/>
              <a:t>improvement</a:t>
            </a:r>
            <a:r>
              <a:rPr lang="en-US" dirty="0"/>
              <a:t> is needed; and to ensure </a:t>
            </a:r>
            <a:r>
              <a:rPr lang="en-US" u="sng" dirty="0"/>
              <a:t>fair </a:t>
            </a:r>
            <a:r>
              <a:rPr lang="en-US" dirty="0"/>
              <a:t>and </a:t>
            </a:r>
            <a:r>
              <a:rPr lang="en-US" u="sng" dirty="0"/>
              <a:t>evidence-based</a:t>
            </a:r>
            <a:r>
              <a:rPr lang="en-US" dirty="0"/>
              <a:t> employment </a:t>
            </a:r>
            <a:r>
              <a:rPr lang="en-US" dirty="0" smtClean="0"/>
              <a:t>decisions.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Timely</a:t>
            </a:r>
            <a:r>
              <a:rPr lang="en-US" dirty="0" smtClean="0"/>
              <a:t> professional </a:t>
            </a:r>
            <a:r>
              <a:rPr lang="en-US" dirty="0"/>
              <a:t>development opportunities should be </a:t>
            </a:r>
            <a:r>
              <a:rPr lang="en-US" u="sng" dirty="0"/>
              <a:t>embedded</a:t>
            </a:r>
            <a:r>
              <a:rPr lang="en-US" dirty="0"/>
              <a:t> throughout a </a:t>
            </a:r>
            <a:r>
              <a:rPr lang="en-US" dirty="0" smtClean="0"/>
              <a:t>member’s evaluation system to support their </a:t>
            </a:r>
            <a:r>
              <a:rPr lang="en-US" u="sng" dirty="0" smtClean="0"/>
              <a:t>growth</a:t>
            </a:r>
            <a:r>
              <a:rPr lang="en-US" dirty="0" smtClean="0"/>
              <a:t> and </a:t>
            </a:r>
            <a:r>
              <a:rPr lang="en-US" u="sng" dirty="0" smtClean="0"/>
              <a:t>advancement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35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</a:t>
            </a:r>
            <a:r>
              <a:rPr lang="en-US" dirty="0" smtClean="0"/>
              <a:t>argaining </a:t>
            </a:r>
            <a:r>
              <a:rPr lang="en-US" dirty="0"/>
              <a:t>U</a:t>
            </a:r>
            <a:r>
              <a:rPr lang="en-US" dirty="0" smtClean="0"/>
              <a:t>nit </a:t>
            </a:r>
            <a:r>
              <a:rPr lang="en-US" dirty="0"/>
              <a:t>M</a:t>
            </a:r>
            <a:r>
              <a:rPr lang="en-US" dirty="0" smtClean="0"/>
              <a:t>ember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bargaining unit member receives an overall rating of “developing” in the written evaluation document, a Site-Level Development Plan document must be completed during the evaluation conference or a follow-up evaluation conference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Define how this happens - majority of boxes checked as “developing” or “unsatisfactory”.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91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</a:t>
            </a:r>
            <a:r>
              <a:rPr lang="en-US" dirty="0" smtClean="0"/>
              <a:t>argaining </a:t>
            </a:r>
            <a:r>
              <a:rPr lang="en-US" dirty="0"/>
              <a:t>U</a:t>
            </a:r>
            <a:r>
              <a:rPr lang="en-US" dirty="0" smtClean="0"/>
              <a:t>nit </a:t>
            </a:r>
            <a:r>
              <a:rPr lang="en-US" dirty="0"/>
              <a:t>M</a:t>
            </a:r>
            <a:r>
              <a:rPr lang="en-US" dirty="0" smtClean="0"/>
              <a:t>ember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time of the evaluation conference for a bargaining unit member who receives an overall </a:t>
            </a:r>
            <a:r>
              <a:rPr lang="en-US" dirty="0" smtClean="0"/>
              <a:t>“unsatisfactory</a:t>
            </a:r>
            <a:r>
              <a:rPr lang="en-US" dirty="0"/>
              <a:t>” final evaluation, she/he </a:t>
            </a:r>
            <a:r>
              <a:rPr lang="en-US" dirty="0" smtClean="0"/>
              <a:t>must </a:t>
            </a:r>
            <a:r>
              <a:rPr lang="en-US" dirty="0"/>
              <a:t>be informed in writing by the administrator that </a:t>
            </a:r>
            <a:r>
              <a:rPr lang="en-US" dirty="0" smtClean="0"/>
              <a:t>the </a:t>
            </a:r>
            <a:r>
              <a:rPr lang="en-US" dirty="0"/>
              <a:t>bargaining unit member must participate in </a:t>
            </a:r>
            <a:r>
              <a:rPr lang="en-US" dirty="0" smtClean="0"/>
              <a:t>the Required </a:t>
            </a:r>
            <a:r>
              <a:rPr lang="en-US" dirty="0"/>
              <a:t>Peer Assistance and Review (PAR) </a:t>
            </a:r>
            <a:r>
              <a:rPr lang="en-US" dirty="0" smtClean="0"/>
              <a:t>process </a:t>
            </a:r>
            <a:r>
              <a:rPr lang="en-US" dirty="0"/>
              <a:t>the following school year. </a:t>
            </a:r>
            <a:endParaRPr lang="en-US" dirty="0" smtClean="0"/>
          </a:p>
          <a:p>
            <a:r>
              <a:rPr lang="en-US" dirty="0" smtClean="0">
                <a:solidFill>
                  <a:schemeClr val="bg1"/>
                </a:solidFill>
              </a:rPr>
              <a:t>Define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44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76225" y="-123825"/>
            <a:ext cx="9696450" cy="710565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-284463" y="3048000"/>
            <a:ext cx="8382000" cy="1600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28599" y="838200"/>
            <a:ext cx="9191625" cy="1600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-381000" y="3872814"/>
            <a:ext cx="8382000" cy="1600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05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PAR Referral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CBA </a:t>
            </a:r>
            <a:r>
              <a:rPr lang="en-US" dirty="0" smtClean="0"/>
              <a:t>Article 34:</a:t>
            </a:r>
            <a:r>
              <a:rPr lang="en-US" dirty="0"/>
              <a:t> The goal of a peer assistance </a:t>
            </a:r>
            <a:r>
              <a:rPr lang="en-US" dirty="0" smtClean="0"/>
              <a:t>program (voluntary) </a:t>
            </a:r>
            <a:r>
              <a:rPr lang="en-US" dirty="0"/>
              <a:t>or a peer assistance and </a:t>
            </a:r>
            <a:r>
              <a:rPr lang="en-US" dirty="0" smtClean="0"/>
              <a:t>review (required) </a:t>
            </a:r>
            <a:r>
              <a:rPr lang="en-US" dirty="0"/>
              <a:t>program is to help teachers develop practices to improve instruction and student </a:t>
            </a:r>
            <a:r>
              <a:rPr lang="en-US" dirty="0" smtClean="0"/>
              <a:t>performance.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1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CBA - EVALUATIONS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endParaRPr lang="en-US" dirty="0"/>
          </a:p>
          <a:p>
            <a:r>
              <a:rPr lang="en-US" dirty="0" smtClean="0"/>
              <a:t>Review Collective Bargaining Agreement Language for Article 15:  Employee Development and Evaluation Procedures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50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Process Timelines / MOU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7024272"/>
              </p:ext>
            </p:extLst>
          </p:nvPr>
        </p:nvGraphicFramePr>
        <p:xfrm>
          <a:off x="152400" y="762000"/>
          <a:ext cx="8915400" cy="5974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640"/>
                <a:gridCol w="5318760"/>
              </a:tblGrid>
              <a:tr h="33710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Timeline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Event</a:t>
                      </a:r>
                      <a:endParaRPr lang="en-US" dirty="0"/>
                    </a:p>
                  </a:txBody>
                  <a:tcPr/>
                </a:tc>
              </a:tr>
              <a:tr h="337103">
                <a:tc>
                  <a:txBody>
                    <a:bodyPr/>
                    <a:lstStyle/>
                    <a:p>
                      <a:r>
                        <a:rPr lang="en-US" dirty="0" smtClean="0"/>
                        <a:t>Week:  </a:t>
                      </a:r>
                      <a:r>
                        <a:rPr lang="en-US" baseline="0" dirty="0" smtClean="0"/>
                        <a:t>1 – 2 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/ 1 – 3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Notification to</a:t>
                      </a:r>
                      <a:r>
                        <a:rPr lang="en-US" baseline="0" dirty="0" smtClean="0"/>
                        <a:t> Teacher </a:t>
                      </a:r>
                      <a:endParaRPr lang="en-US" dirty="0"/>
                    </a:p>
                  </a:txBody>
                  <a:tcPr/>
                </a:tc>
              </a:tr>
              <a:tr h="337103">
                <a:tc>
                  <a:txBody>
                    <a:bodyPr/>
                    <a:lstStyle/>
                    <a:p>
                      <a:r>
                        <a:rPr lang="en-US" dirty="0" smtClean="0"/>
                        <a:t>Week:  3</a:t>
                      </a:r>
                      <a:r>
                        <a:rPr lang="en-US" baseline="0" dirty="0" smtClean="0"/>
                        <a:t> – 7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/ 4 - 9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Standards and Key Elements Meeting</a:t>
                      </a:r>
                      <a:endParaRPr lang="en-US" dirty="0"/>
                    </a:p>
                  </a:txBody>
                  <a:tcPr/>
                </a:tc>
              </a:tr>
              <a:tr h="842757">
                <a:tc>
                  <a:txBody>
                    <a:bodyPr/>
                    <a:lstStyle/>
                    <a:p>
                      <a:r>
                        <a:rPr lang="en-US" dirty="0" smtClean="0"/>
                        <a:t>By March</a:t>
                      </a:r>
                      <a:r>
                        <a:rPr lang="en-US" baseline="0" dirty="0" smtClean="0"/>
                        <a:t> 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unit members should have received at least one</a:t>
                      </a:r>
                      <a:r>
                        <a:rPr lang="en-US" baseline="0" dirty="0" smtClean="0"/>
                        <a:t> written report of a formal observation</a:t>
                      </a:r>
                      <a:endParaRPr lang="en-US" dirty="0"/>
                    </a:p>
                  </a:txBody>
                  <a:tcPr/>
                </a:tc>
              </a:tr>
              <a:tr h="337103">
                <a:tc>
                  <a:txBody>
                    <a:bodyPr/>
                    <a:lstStyle/>
                    <a:p>
                      <a:r>
                        <a:rPr lang="en-US" dirty="0" smtClean="0"/>
                        <a:t>Week:  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Final</a:t>
                      </a:r>
                      <a:r>
                        <a:rPr lang="en-US" baseline="0" dirty="0" smtClean="0"/>
                        <a:t> Evaluation Meeting Must Be Held</a:t>
                      </a:r>
                      <a:endParaRPr lang="en-US" dirty="0"/>
                    </a:p>
                  </a:txBody>
                  <a:tcPr/>
                </a:tc>
              </a:tr>
              <a:tr h="337103">
                <a:tc>
                  <a:txBody>
                    <a:bodyPr/>
                    <a:lstStyle/>
                    <a:p>
                      <a:r>
                        <a:rPr lang="en-US" dirty="0" smtClean="0"/>
                        <a:t>Week:</a:t>
                      </a:r>
                      <a:r>
                        <a:rPr lang="en-US" baseline="0" dirty="0" smtClean="0"/>
                        <a:t>  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Evaluation due to Personnel</a:t>
                      </a:r>
                      <a:r>
                        <a:rPr lang="en-US" baseline="0" dirty="0" smtClean="0"/>
                        <a:t> Services</a:t>
                      </a:r>
                      <a:endParaRPr lang="en-US" dirty="0"/>
                    </a:p>
                  </a:txBody>
                  <a:tcPr/>
                </a:tc>
              </a:tr>
              <a:tr h="58993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Please work with Personnel Office If There</a:t>
                      </a:r>
                      <a:r>
                        <a:rPr lang="en-US" baseline="0" dirty="0" smtClean="0"/>
                        <a:t> Are Any Possible Non-Reelects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37103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Peer</a:t>
                      </a:r>
                      <a:r>
                        <a:rPr lang="en-US" b="1" baseline="0" dirty="0" smtClean="0"/>
                        <a:t> Assistance and Review (PAR)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9930">
                <a:tc>
                  <a:txBody>
                    <a:bodyPr/>
                    <a:lstStyle/>
                    <a:p>
                      <a:r>
                        <a:rPr lang="en-US" dirty="0" smtClean="0"/>
                        <a:t>Last</a:t>
                      </a:r>
                      <a:r>
                        <a:rPr lang="en-US" baseline="0" dirty="0" smtClean="0"/>
                        <a:t> Day Of April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A</a:t>
                      </a:r>
                      <a:r>
                        <a:rPr lang="en-US" baseline="0" dirty="0" smtClean="0"/>
                        <a:t> permanent teacher may request Voluntary PAR</a:t>
                      </a:r>
                      <a:endParaRPr lang="en-US" dirty="0"/>
                    </a:p>
                  </a:txBody>
                  <a:tcPr/>
                </a:tc>
              </a:tr>
              <a:tr h="842757">
                <a:tc>
                  <a:txBody>
                    <a:bodyPr/>
                    <a:lstStyle/>
                    <a:p>
                      <a:r>
                        <a:rPr lang="en-US" dirty="0" smtClean="0"/>
                        <a:t>Last Day of April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School</a:t>
                      </a:r>
                      <a:r>
                        <a:rPr lang="en-US" baseline="0" dirty="0" smtClean="0"/>
                        <a:t> Principal shall refer a permanent teacher with an unsatisfactory evaluation to PAR</a:t>
                      </a:r>
                      <a:endParaRPr lang="en-US" dirty="0"/>
                    </a:p>
                  </a:txBody>
                  <a:tcPr/>
                </a:tc>
              </a:tr>
              <a:tr h="842757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Later than Last Day of May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</a:t>
                      </a:r>
                      <a:r>
                        <a:rPr lang="en-US" dirty="0" err="1" smtClean="0"/>
                        <a:t>CiPAR</a:t>
                      </a:r>
                      <a:r>
                        <a:rPr lang="en-US" baseline="0" dirty="0" smtClean="0"/>
                        <a:t> Governance Committee will issue a decision about PAR Participation For the following school year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-152400" y="762000"/>
            <a:ext cx="8382000" cy="1600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86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031835"/>
              </p:ext>
            </p:extLst>
          </p:nvPr>
        </p:nvGraphicFramePr>
        <p:xfrm>
          <a:off x="152400" y="838200"/>
          <a:ext cx="8610600" cy="4544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4346"/>
                <a:gridCol w="3342173"/>
                <a:gridCol w="3024081"/>
              </a:tblGrid>
              <a:tr h="285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Standard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&amp; Key Elements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Instructional Strategies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Evaluation Tools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Standard</a:t>
                      </a:r>
                      <a:r>
                        <a:rPr lang="en-US" sz="90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Key Element</a:t>
                      </a:r>
                      <a:r>
                        <a:rPr lang="en-US" sz="900">
                          <a:effectLst/>
                        </a:rPr>
                        <a:t> 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Standard</a:t>
                      </a:r>
                      <a:r>
                        <a:rPr lang="en-US" sz="90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Key Element</a:t>
                      </a:r>
                      <a:r>
                        <a:rPr lang="en-US" sz="900">
                          <a:effectLst/>
                        </a:rPr>
                        <a:t> 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   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Standard</a:t>
                      </a:r>
                      <a:r>
                        <a:rPr lang="en-US" sz="90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Key Element</a:t>
                      </a:r>
                      <a:r>
                        <a:rPr lang="en-US" sz="900">
                          <a:effectLst/>
                        </a:rPr>
                        <a:t> 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Standard</a:t>
                      </a:r>
                      <a:r>
                        <a:rPr lang="en-US" sz="90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Key Element</a:t>
                      </a:r>
                      <a:r>
                        <a:rPr lang="en-US" sz="900">
                          <a:effectLst/>
                        </a:rPr>
                        <a:t> 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   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Standard</a:t>
                      </a:r>
                      <a:r>
                        <a:rPr lang="en-US" sz="90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Key Element</a:t>
                      </a:r>
                      <a:r>
                        <a:rPr lang="en-US" sz="900">
                          <a:effectLst/>
                        </a:rPr>
                        <a:t> 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   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Standard</a:t>
                      </a:r>
                      <a:r>
                        <a:rPr lang="en-US" sz="90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Key Element</a:t>
                      </a:r>
                      <a:r>
                        <a:rPr lang="en-US" sz="900">
                          <a:effectLst/>
                        </a:rPr>
                        <a:t> 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Standard</a:t>
                      </a:r>
                      <a:r>
                        <a:rPr lang="en-US" sz="90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Key Element</a:t>
                      </a:r>
                      <a:r>
                        <a:rPr lang="en-US" sz="900">
                          <a:effectLst/>
                        </a:rPr>
                        <a:t> 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Standard</a:t>
                      </a:r>
                      <a:r>
                        <a:rPr lang="en-US" sz="90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Key Element</a:t>
                      </a:r>
                      <a:r>
                        <a:rPr lang="en-US" sz="900">
                          <a:effectLst/>
                        </a:rPr>
                        <a:t> 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</a:rPr>
                        <a:t>Standard</a:t>
                      </a:r>
                      <a:r>
                        <a:rPr lang="en-US" sz="900" dirty="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</a:rPr>
                        <a:t>Key Element</a:t>
                      </a:r>
                      <a:r>
                        <a:rPr lang="en-US" sz="900" dirty="0">
                          <a:effectLst/>
                        </a:rPr>
                        <a:t>   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   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048939"/>
              </p:ext>
            </p:extLst>
          </p:nvPr>
        </p:nvGraphicFramePr>
        <p:xfrm>
          <a:off x="152400" y="5638800"/>
          <a:ext cx="8610600" cy="7360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74122"/>
                <a:gridCol w="3636478"/>
              </a:tblGrid>
              <a:tr h="171213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The Goals written to Standards and Key Elements have been discussed and agreed upon as of this date but may be modified per Article 9 of the Contract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6" marR="60906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67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Evaluator Signature: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6" marR="60906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Date: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6" marR="60906" marT="0" marB="0"/>
                </a:tc>
              </a:tr>
              <a:tr h="1867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Employee Signature: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6" marR="60906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Date: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6" marR="60906" marT="0" marB="0"/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859" y="-4465"/>
            <a:ext cx="887954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CERTIFICATED PERSONNEL EVALUATION		           STANDARDS AND KEY ELEMENTS CONFERENCE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Employee: </a:t>
            </a:r>
            <a:r>
              <a:rPr kumimoji="0" lang="en-US" sz="1200" b="0" i="0" u="sng" strike="noStrike" cap="none" normalizeH="0" baseline="0" dirty="0" smtClean="0" bmk="Text23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 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Permanent: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Probationary: 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Evaluator: </a:t>
            </a:r>
            <a:r>
              <a:rPr kumimoji="0" lang="en-US" sz="1200" b="0" i="0" u="sng" strike="noStrike" cap="none" normalizeH="0" baseline="0" dirty="0" smtClean="0" bmk="Text24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 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Conference Date: </a:t>
            </a:r>
            <a:r>
              <a:rPr kumimoji="0" lang="en-US" sz="1200" b="0" i="0" u="sng" strike="noStrike" cap="none" normalizeH="0" baseline="0" dirty="0" smtClean="0" bmk="Text25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 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School Site: </a:t>
            </a:r>
            <a:r>
              <a:rPr kumimoji="0" lang="en-US" sz="1200" b="0" i="0" u="sng" strike="noStrike" cap="none" normalizeH="0" baseline="0" dirty="0" smtClean="0" bmk="Text26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    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59" y="223837"/>
            <a:ext cx="9108141" cy="65579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2400" y="223837"/>
            <a:ext cx="9372600" cy="672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3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031835"/>
              </p:ext>
            </p:extLst>
          </p:nvPr>
        </p:nvGraphicFramePr>
        <p:xfrm>
          <a:off x="152400" y="838200"/>
          <a:ext cx="8610600" cy="4544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4346"/>
                <a:gridCol w="3342173"/>
                <a:gridCol w="3024081"/>
              </a:tblGrid>
              <a:tr h="285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Standard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&amp; Key Elements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Instructional Strategies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Evaluation Tools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Standard</a:t>
                      </a:r>
                      <a:r>
                        <a:rPr lang="en-US" sz="90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Key Element</a:t>
                      </a:r>
                      <a:r>
                        <a:rPr lang="en-US" sz="900">
                          <a:effectLst/>
                        </a:rPr>
                        <a:t> 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Standard</a:t>
                      </a:r>
                      <a:r>
                        <a:rPr lang="en-US" sz="90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Key Element</a:t>
                      </a:r>
                      <a:r>
                        <a:rPr lang="en-US" sz="900">
                          <a:effectLst/>
                        </a:rPr>
                        <a:t> 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   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Standard</a:t>
                      </a:r>
                      <a:r>
                        <a:rPr lang="en-US" sz="90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Key Element</a:t>
                      </a:r>
                      <a:r>
                        <a:rPr lang="en-US" sz="900">
                          <a:effectLst/>
                        </a:rPr>
                        <a:t> 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Standard</a:t>
                      </a:r>
                      <a:r>
                        <a:rPr lang="en-US" sz="90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Key Element</a:t>
                      </a:r>
                      <a:r>
                        <a:rPr lang="en-US" sz="900">
                          <a:effectLst/>
                        </a:rPr>
                        <a:t> 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   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Standard</a:t>
                      </a:r>
                      <a:r>
                        <a:rPr lang="en-US" sz="90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Key Element</a:t>
                      </a:r>
                      <a:r>
                        <a:rPr lang="en-US" sz="900">
                          <a:effectLst/>
                        </a:rPr>
                        <a:t> 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   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Standard</a:t>
                      </a:r>
                      <a:r>
                        <a:rPr lang="en-US" sz="90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Key Element</a:t>
                      </a:r>
                      <a:r>
                        <a:rPr lang="en-US" sz="900">
                          <a:effectLst/>
                        </a:rPr>
                        <a:t> 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Standard</a:t>
                      </a:r>
                      <a:r>
                        <a:rPr lang="en-US" sz="90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Key Element</a:t>
                      </a:r>
                      <a:r>
                        <a:rPr lang="en-US" sz="900">
                          <a:effectLst/>
                        </a:rPr>
                        <a:t> 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Standard</a:t>
                      </a:r>
                      <a:r>
                        <a:rPr lang="en-US" sz="90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Key Element</a:t>
                      </a:r>
                      <a:r>
                        <a:rPr lang="en-US" sz="900">
                          <a:effectLst/>
                        </a:rPr>
                        <a:t> 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  <a:tr h="471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</a:rPr>
                        <a:t>Standard</a:t>
                      </a:r>
                      <a:r>
                        <a:rPr lang="en-US" sz="900" dirty="0">
                          <a:effectLst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</a:rPr>
                        <a:t>Key Element</a:t>
                      </a:r>
                      <a:r>
                        <a:rPr lang="en-US" sz="900" dirty="0">
                          <a:effectLst/>
                        </a:rPr>
                        <a:t>   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   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68" marR="55868" marT="0" marB="0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048939"/>
              </p:ext>
            </p:extLst>
          </p:nvPr>
        </p:nvGraphicFramePr>
        <p:xfrm>
          <a:off x="152400" y="5638800"/>
          <a:ext cx="8610600" cy="7360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74122"/>
                <a:gridCol w="3636478"/>
              </a:tblGrid>
              <a:tr h="171213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The Goals written to Standards and Key Elements have been discussed and agreed upon as of this date but may be modified per Article 9 of the Contract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6" marR="60906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67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Evaluator Signature: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6" marR="60906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Date: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6" marR="60906" marT="0" marB="0"/>
                </a:tc>
              </a:tr>
              <a:tr h="1867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Employee Signature: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6" marR="60906" marT="0" marB="0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Date: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6" marR="60906" marT="0" marB="0"/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859" y="-4465"/>
            <a:ext cx="887954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CERTIFICATED PERSONNEL EVALUATION		           STANDARDS AND KEY ELEMENTS CONFERENCE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Employee: </a:t>
            </a:r>
            <a:r>
              <a:rPr kumimoji="0" lang="en-US" sz="1200" b="0" i="0" u="sng" strike="noStrike" cap="none" normalizeH="0" baseline="0" dirty="0" smtClean="0" bmk="Text23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 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Permanent: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Probationary: 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Evaluator: </a:t>
            </a:r>
            <a:r>
              <a:rPr kumimoji="0" lang="en-US" sz="1200" b="0" i="0" u="sng" strike="noStrike" cap="none" normalizeH="0" baseline="0" dirty="0" smtClean="0" bmk="Text24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 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Conference Date: </a:t>
            </a:r>
            <a:r>
              <a:rPr kumimoji="0" lang="en-US" sz="1200" b="0" i="0" u="sng" strike="noStrike" cap="none" normalizeH="0" baseline="0" dirty="0" smtClean="0" bmk="Text25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    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School Site: </a:t>
            </a:r>
            <a:r>
              <a:rPr kumimoji="0" lang="en-US" sz="1200" b="0" i="0" u="sng" strike="noStrike" cap="none" normalizeH="0" baseline="0" dirty="0" smtClean="0" bmk="Text26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    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59" y="223837"/>
            <a:ext cx="9108141" cy="6557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00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0"/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"/>
            <a:ext cx="8991600" cy="624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val 2"/>
          <p:cNvSpPr/>
          <p:nvPr/>
        </p:nvSpPr>
        <p:spPr>
          <a:xfrm>
            <a:off x="7239000" y="152400"/>
            <a:ext cx="17526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152400" y="4343400"/>
            <a:ext cx="8915400" cy="1676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"/>
            <a:ext cx="93726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8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728" y="533400"/>
            <a:ext cx="8527287" cy="586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07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IMPORTANCE OF CONVERSATIONS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 have realized is what really </a:t>
            </a:r>
            <a:r>
              <a:rPr lang="en-US" u="sng" dirty="0" smtClean="0"/>
              <a:t>affects behavior</a:t>
            </a:r>
            <a:r>
              <a:rPr lang="en-US" dirty="0" smtClean="0"/>
              <a:t> and </a:t>
            </a:r>
            <a:r>
              <a:rPr lang="en-US" u="sng" dirty="0" smtClean="0"/>
              <a:t>performance</a:t>
            </a:r>
            <a:r>
              <a:rPr lang="en-US" dirty="0" smtClean="0"/>
              <a:t> is the </a:t>
            </a:r>
            <a:r>
              <a:rPr lang="en-US" u="sng" dirty="0" smtClean="0"/>
              <a:t>conversation </a:t>
            </a:r>
            <a:r>
              <a:rPr lang="en-US" dirty="0" smtClean="0"/>
              <a:t>between administrator(s) and bargaining unit member(s) on an ongoing basis throughout the school year.  </a:t>
            </a:r>
          </a:p>
          <a:p>
            <a:r>
              <a:rPr lang="en-US" dirty="0" smtClean="0"/>
              <a:t>If administration is using the evaluation process as a </a:t>
            </a:r>
            <a:r>
              <a:rPr lang="en-US" b="1" dirty="0" smtClean="0"/>
              <a:t>”</a:t>
            </a:r>
            <a:r>
              <a:rPr lang="en-US" b="1" dirty="0" err="1" smtClean="0"/>
              <a:t>gotcha</a:t>
            </a:r>
            <a:r>
              <a:rPr lang="en-US" b="1" dirty="0" smtClean="0"/>
              <a:t>”</a:t>
            </a:r>
            <a:r>
              <a:rPr lang="en-US" dirty="0" smtClean="0"/>
              <a:t> the evaluation process will never work in favor of site administration, teacher, nor students.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76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04800"/>
            <a:ext cx="79248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			        APPENDIX </a:t>
            </a:r>
            <a:r>
              <a:rPr lang="en-US" dirty="0"/>
              <a:t>D</a:t>
            </a:r>
          </a:p>
          <a:p>
            <a:r>
              <a:rPr lang="en-US" dirty="0" smtClean="0"/>
              <a:t>			OBSERVATION </a:t>
            </a:r>
            <a:r>
              <a:rPr lang="en-US" dirty="0"/>
              <a:t>FORM</a:t>
            </a:r>
          </a:p>
          <a:p>
            <a:r>
              <a:rPr lang="en-US" dirty="0"/>
              <a:t>DETAILED INFORMATION IN RELATION TO OBSERVATION FORM.</a:t>
            </a:r>
          </a:p>
          <a:p>
            <a:r>
              <a:rPr lang="en-US" u="sng" dirty="0"/>
              <a:t>ACTIVITY (Method and Techniques)</a:t>
            </a:r>
            <a:endParaRPr lang="en-US" dirty="0"/>
          </a:p>
          <a:p>
            <a:r>
              <a:rPr lang="en-US" dirty="0"/>
              <a:t>	The lesson, lecture, demonstration, discussion, panel, student reports.</a:t>
            </a:r>
          </a:p>
          <a:p>
            <a:r>
              <a:rPr lang="en-US" u="sng" dirty="0"/>
              <a:t>EQUIPMENT USED (If Any)</a:t>
            </a:r>
            <a:endParaRPr lang="en-US" dirty="0"/>
          </a:p>
          <a:p>
            <a:r>
              <a:rPr lang="en-US" dirty="0"/>
              <a:t>	A.V., other aids (commercial or homemade), sufficient quantity.</a:t>
            </a:r>
          </a:p>
          <a:p>
            <a:r>
              <a:rPr lang="en-US" u="sng" dirty="0"/>
              <a:t>RESPONSE OF STUDENTS</a:t>
            </a:r>
            <a:endParaRPr lang="en-US" dirty="0"/>
          </a:p>
          <a:p>
            <a:r>
              <a:rPr lang="en-US" dirty="0"/>
              <a:t>	Attentiveness, interaction (verbal), appearance of understanding lesson, demonstration of skill, students exhibit what instructor expects of them.</a:t>
            </a:r>
          </a:p>
          <a:p>
            <a:r>
              <a:rPr lang="en-US" u="sng" dirty="0"/>
              <a:t>ORGANIZATION</a:t>
            </a:r>
            <a:endParaRPr lang="en-US" dirty="0"/>
          </a:p>
          <a:p>
            <a:r>
              <a:rPr lang="en-US" dirty="0"/>
              <a:t>	Opening and ending procedures, grouping, necessary material readily available, optimum use of time, lesson plans, organized and in sufficient detail to enable teacher to maintain continuity.</a:t>
            </a:r>
          </a:p>
          <a:p>
            <a:r>
              <a:rPr lang="en-US" u="sng" dirty="0"/>
              <a:t>APPEARANCE OF ROOM OR AREA (Within Control of Teacher)</a:t>
            </a:r>
            <a:endParaRPr lang="en-US" dirty="0"/>
          </a:p>
          <a:p>
            <a:r>
              <a:rPr lang="en-US" dirty="0"/>
              <a:t>	Neatness, organized, light, heat, bulletin boards, pleasant atmosphere, is room shared.</a:t>
            </a:r>
          </a:p>
          <a:p>
            <a:r>
              <a:rPr lang="en-US" u="sng" dirty="0"/>
              <a:t>FACTORS AFFECTING CLASS</a:t>
            </a:r>
            <a:endParaRPr lang="en-US" dirty="0"/>
          </a:p>
          <a:p>
            <a:r>
              <a:rPr lang="en-US" dirty="0"/>
              <a:t>	Number of students, composition of class, interruptions, weather, activity that day or previous and subsequent to, Special Education students.</a:t>
            </a:r>
            <a:r>
              <a:rPr lang="en-US" b="1" u="sng" dirty="0"/>
              <a:t/>
            </a:r>
            <a:br>
              <a:rPr lang="en-US" b="1" u="sng" dirty="0"/>
            </a:b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0525"/>
            <a:ext cx="9144000" cy="639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2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76225" y="-123825"/>
            <a:ext cx="9696450" cy="710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55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Parting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professional and calm- if you’re not, that’s the </a:t>
            </a:r>
            <a:r>
              <a:rPr lang="en-US" b="1" u="sng" dirty="0" smtClean="0"/>
              <a:t>only</a:t>
            </a:r>
            <a:r>
              <a:rPr lang="en-US" dirty="0" smtClean="0"/>
              <a:t> thing the teacher will remember.</a:t>
            </a:r>
          </a:p>
          <a:p>
            <a:r>
              <a:rPr lang="en-US" dirty="0" smtClean="0"/>
              <a:t>Drop a note after the observation.  Something short and positive.</a:t>
            </a:r>
          </a:p>
          <a:p>
            <a:r>
              <a:rPr lang="en-US" dirty="0" smtClean="0"/>
              <a:t>Meet with the member ASAP after the evaluation. The anxiety is tough to handle.</a:t>
            </a:r>
          </a:p>
          <a:p>
            <a:r>
              <a:rPr lang="en-US" dirty="0" smtClean="0"/>
              <a:t>Ask questions before making statements about what happened. The Socratic </a:t>
            </a:r>
            <a:r>
              <a:rPr lang="en-US" dirty="0"/>
              <a:t>M</a:t>
            </a:r>
            <a:r>
              <a:rPr lang="en-US" dirty="0" smtClean="0"/>
              <a:t>ethod may get you more reflection than you think.</a:t>
            </a:r>
          </a:p>
          <a:p>
            <a:pPr marL="13716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2817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228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California Standards for the Teaching Profession</a:t>
            </a:r>
            <a:r>
              <a:rPr lang="en-US" dirty="0"/>
              <a:t> </a:t>
            </a:r>
            <a:r>
              <a:rPr lang="en-US" dirty="0" smtClean="0"/>
              <a:t>(CSTPs)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u="sng" dirty="0"/>
              <a:t>Engaging</a:t>
            </a:r>
            <a:r>
              <a:rPr lang="en-US" dirty="0"/>
              <a:t> and </a:t>
            </a:r>
            <a:r>
              <a:rPr lang="en-US" u="sng" dirty="0"/>
              <a:t>Supporting</a:t>
            </a:r>
            <a:r>
              <a:rPr lang="en-US" dirty="0"/>
              <a:t> All Students in Learning</a:t>
            </a:r>
          </a:p>
          <a:p>
            <a:pPr lvl="0"/>
            <a:r>
              <a:rPr lang="en-US" u="sng" dirty="0"/>
              <a:t>Creating</a:t>
            </a:r>
            <a:r>
              <a:rPr lang="en-US" dirty="0"/>
              <a:t> and </a:t>
            </a:r>
            <a:r>
              <a:rPr lang="en-US" u="sng" dirty="0"/>
              <a:t>Maintaining</a:t>
            </a:r>
            <a:r>
              <a:rPr lang="en-US" dirty="0"/>
              <a:t> Effective Environment for Student Learning</a:t>
            </a:r>
          </a:p>
          <a:p>
            <a:pPr lvl="0"/>
            <a:r>
              <a:rPr lang="en-US" u="sng" dirty="0"/>
              <a:t>Understanding</a:t>
            </a:r>
            <a:r>
              <a:rPr lang="en-US" dirty="0"/>
              <a:t> and </a:t>
            </a:r>
            <a:r>
              <a:rPr lang="en-US" u="sng" dirty="0"/>
              <a:t>Organizing</a:t>
            </a:r>
            <a:r>
              <a:rPr lang="en-US" dirty="0"/>
              <a:t> Subject Matter for Student Learning</a:t>
            </a:r>
          </a:p>
          <a:p>
            <a:pPr lvl="0"/>
            <a:r>
              <a:rPr lang="en-US" u="sng" dirty="0"/>
              <a:t>Planning</a:t>
            </a:r>
            <a:r>
              <a:rPr lang="en-US" dirty="0"/>
              <a:t> Instruction and </a:t>
            </a:r>
            <a:r>
              <a:rPr lang="en-US" u="sng" dirty="0"/>
              <a:t>Designing</a:t>
            </a:r>
            <a:r>
              <a:rPr lang="en-US" dirty="0"/>
              <a:t> Learning Experiences for All Students </a:t>
            </a:r>
          </a:p>
          <a:p>
            <a:pPr lvl="0"/>
            <a:r>
              <a:rPr lang="en-US" u="sng" dirty="0"/>
              <a:t>Assessing</a:t>
            </a:r>
            <a:r>
              <a:rPr lang="en-US" dirty="0"/>
              <a:t> Student Learning</a:t>
            </a:r>
          </a:p>
          <a:p>
            <a:pPr lvl="0"/>
            <a:r>
              <a:rPr lang="en-US" u="sng" dirty="0"/>
              <a:t>Developing</a:t>
            </a:r>
            <a:r>
              <a:rPr lang="en-US" dirty="0"/>
              <a:t> as a Professional Educator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52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California Standards for the Teaching Profession </a:t>
            </a:r>
            <a:r>
              <a:rPr lang="en-US" i="1" dirty="0" smtClean="0"/>
              <a:t> (CSTPs)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Importance of CSTPs:</a:t>
            </a:r>
          </a:p>
          <a:p>
            <a:pPr lvl="1"/>
            <a:r>
              <a:rPr lang="en-US" dirty="0" smtClean="0"/>
              <a:t>Prompt </a:t>
            </a:r>
            <a:r>
              <a:rPr lang="en-US" u="sng" dirty="0"/>
              <a:t>reflection</a:t>
            </a:r>
            <a:r>
              <a:rPr lang="en-US" dirty="0"/>
              <a:t> about student learning and teaching practice;</a:t>
            </a:r>
          </a:p>
          <a:p>
            <a:pPr lvl="1"/>
            <a:r>
              <a:rPr lang="en-US" dirty="0"/>
              <a:t>Formulate </a:t>
            </a:r>
            <a:r>
              <a:rPr lang="en-US" u="sng" dirty="0"/>
              <a:t>professional goals </a:t>
            </a:r>
            <a:r>
              <a:rPr lang="en-US" dirty="0"/>
              <a:t>to improve teaching practice; and</a:t>
            </a:r>
          </a:p>
          <a:p>
            <a:pPr lvl="1"/>
            <a:r>
              <a:rPr lang="en-US" u="sng" dirty="0"/>
              <a:t>Guide, </a:t>
            </a:r>
            <a:r>
              <a:rPr lang="en-US" u="sng" dirty="0" smtClean="0"/>
              <a:t>monitor, </a:t>
            </a:r>
            <a:r>
              <a:rPr lang="en-US" u="sng" dirty="0"/>
              <a:t>and assess </a:t>
            </a:r>
            <a:r>
              <a:rPr lang="en-US" dirty="0"/>
              <a:t>the progress of a teacher’s practice toward professional goals and professionally-accepted </a:t>
            </a:r>
            <a:r>
              <a:rPr lang="en-US" dirty="0" smtClean="0"/>
              <a:t>standards.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85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Probationary Bargaining Unit Members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Probationary </a:t>
            </a:r>
            <a:r>
              <a:rPr lang="en-US" dirty="0" smtClean="0"/>
              <a:t>bargaining unit members </a:t>
            </a:r>
            <a:r>
              <a:rPr lang="en-US" dirty="0"/>
              <a:t>are to be observed no less than </a:t>
            </a:r>
            <a:r>
              <a:rPr lang="en-US" dirty="0" smtClean="0"/>
              <a:t>two </a:t>
            </a:r>
            <a:r>
              <a:rPr lang="en-US" dirty="0"/>
              <a:t>times per year and have </a:t>
            </a:r>
            <a:r>
              <a:rPr lang="en-US" dirty="0" smtClean="0"/>
              <a:t>at least one evaluation. </a:t>
            </a:r>
          </a:p>
          <a:p>
            <a:endParaRPr lang="en-US" dirty="0"/>
          </a:p>
          <a:p>
            <a:endParaRPr lang="en-US" dirty="0" smtClean="0"/>
          </a:p>
          <a:p>
            <a:pPr marL="137160" indent="0" algn="ctr"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19880"/>
              </p:ext>
            </p:extLst>
          </p:nvPr>
        </p:nvGraphicFramePr>
        <p:xfrm>
          <a:off x="1143000" y="3352800"/>
          <a:ext cx="71628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4420"/>
                <a:gridCol w="3700780"/>
                <a:gridCol w="2387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At Least Two</a:t>
                      </a:r>
                      <a:r>
                        <a:rPr lang="en-US" baseline="0" dirty="0" smtClean="0"/>
                        <a:t> Observations – </a:t>
                      </a:r>
                      <a:r>
                        <a:rPr lang="en-US" dirty="0" smtClean="0"/>
                        <a:t>At Least </a:t>
                      </a:r>
                      <a:r>
                        <a:rPr lang="en-US" baseline="0" dirty="0" smtClean="0"/>
                        <a:t>One Evaluation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44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Permanent Bargaining Unit </a:t>
            </a:r>
            <a:r>
              <a:rPr lang="en-US" dirty="0"/>
              <a:t>M</a:t>
            </a:r>
            <a:r>
              <a:rPr lang="en-US" b="1" dirty="0" smtClean="0"/>
              <a:t>ember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Permanent bargaining unit members </a:t>
            </a:r>
            <a:r>
              <a:rPr lang="en-US" dirty="0"/>
              <a:t>are to be observed no less than </a:t>
            </a:r>
            <a:r>
              <a:rPr lang="en-US" dirty="0" smtClean="0"/>
              <a:t>one time per </a:t>
            </a:r>
            <a:r>
              <a:rPr lang="en-US" dirty="0"/>
              <a:t>year and have </a:t>
            </a:r>
            <a:r>
              <a:rPr lang="en-US" dirty="0" smtClean="0"/>
              <a:t>at least one evaluation based on the following schedule: 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714814"/>
              </p:ext>
            </p:extLst>
          </p:nvPr>
        </p:nvGraphicFramePr>
        <p:xfrm>
          <a:off x="1219200" y="3581400"/>
          <a:ext cx="7086604" cy="1914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0473"/>
                <a:gridCol w="765352"/>
                <a:gridCol w="595276"/>
                <a:gridCol w="793695"/>
                <a:gridCol w="793698"/>
                <a:gridCol w="623622"/>
                <a:gridCol w="623622"/>
                <a:gridCol w="623622"/>
                <a:gridCol w="623622"/>
                <a:gridCol w="623622"/>
              </a:tblGrid>
              <a:tr h="63324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Years: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</a:tr>
              <a:tr h="366880">
                <a:tc gridSpan="10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At Least  One Observation –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At Least  </a:t>
                      </a:r>
                      <a:r>
                        <a:rPr lang="en-US" baseline="0" dirty="0" smtClean="0"/>
                        <a:t>One Evaluation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00075">
                <a:tc gridSpan="10">
                  <a:txBody>
                    <a:bodyPr/>
                    <a:lstStyle/>
                    <a:p>
                      <a:pPr algn="ctr"/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Observations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Evaluations outside a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permanent bargaining unit member’s evaluation cycle is at the discretion of the site administration.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458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Temporary Bargaining </a:t>
            </a:r>
            <a:r>
              <a:rPr lang="en-US" dirty="0"/>
              <a:t>U</a:t>
            </a:r>
            <a:r>
              <a:rPr lang="en-US" b="1" dirty="0" smtClean="0"/>
              <a:t>nit </a:t>
            </a:r>
            <a:r>
              <a:rPr lang="en-US" dirty="0" smtClean="0"/>
              <a:t>M</a:t>
            </a:r>
            <a:r>
              <a:rPr lang="en-US" b="1" dirty="0" smtClean="0"/>
              <a:t>embers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Temporary </a:t>
            </a:r>
            <a:r>
              <a:rPr lang="en-US" dirty="0" smtClean="0"/>
              <a:t>bargaining unit members </a:t>
            </a:r>
            <a:r>
              <a:rPr lang="en-US" dirty="0"/>
              <a:t>are to be observed no less than two times per year and have at least one evaluation. </a:t>
            </a:r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794028"/>
              </p:ext>
            </p:extLst>
          </p:nvPr>
        </p:nvGraphicFramePr>
        <p:xfrm>
          <a:off x="1219200" y="3276600"/>
          <a:ext cx="7239000" cy="83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338"/>
                <a:gridCol w="6062662"/>
              </a:tblGrid>
              <a:tr h="38852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Every Year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44967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At Least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Two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dirty="0" smtClean="0"/>
                        <a:t>Observations –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At Least </a:t>
                      </a:r>
                      <a:r>
                        <a:rPr lang="en-US" baseline="0" dirty="0" smtClean="0"/>
                        <a:t>One Evaluation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039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Notification Of Evaluation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Principal (or Immediate Supervisor in the case of the District Office) is responsible for informing the staff of the evaluation procedures during the first two weeks </a:t>
            </a:r>
            <a:r>
              <a:rPr lang="en-US" dirty="0" smtClean="0">
                <a:solidFill>
                  <a:schemeClr val="bg1"/>
                </a:solidFill>
              </a:rPr>
              <a:t>(first three weeks)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</a:t>
            </a:r>
            <a:r>
              <a:rPr lang="en-US" dirty="0"/>
              <a:t>their evaluation year.  Notification </a:t>
            </a:r>
            <a:r>
              <a:rPr lang="en-US" dirty="0" smtClean="0"/>
              <a:t>should </a:t>
            </a:r>
            <a:r>
              <a:rPr lang="en-US" dirty="0"/>
              <a:t>be given </a:t>
            </a:r>
            <a:r>
              <a:rPr lang="en-US" dirty="0" smtClean="0"/>
              <a:t>through email. </a:t>
            </a:r>
          </a:p>
          <a:p>
            <a:r>
              <a:rPr lang="en-US" dirty="0" smtClean="0"/>
              <a:t>Check the email box that it was received and the receipt that it was opened.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2015-16 MOU to push back dates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19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1437</TotalTime>
  <Words>1344</Words>
  <Application>Microsoft Office PowerPoint</Application>
  <PresentationFormat>On-screen Show (4:3)</PresentationFormat>
  <Paragraphs>376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3" baseType="lpstr">
      <vt:lpstr>Arial</vt:lpstr>
      <vt:lpstr>Book Antiqua</vt:lpstr>
      <vt:lpstr>Calibri</vt:lpstr>
      <vt:lpstr>Cambria</vt:lpstr>
      <vt:lpstr>Lucida Sans</vt:lpstr>
      <vt:lpstr>Times New Roman</vt:lpstr>
      <vt:lpstr>Wingdings</vt:lpstr>
      <vt:lpstr>Wingdings 2</vt:lpstr>
      <vt:lpstr>Wingdings 3</vt:lpstr>
      <vt:lpstr>Apex</vt:lpstr>
      <vt:lpstr>PowerPoint Presentation</vt:lpstr>
      <vt:lpstr>INTRODUCTION </vt:lpstr>
      <vt:lpstr>THE IMPORTANCE OF CONVERSATIONS</vt:lpstr>
      <vt:lpstr>California Standards for the Teaching Profession (CSTPs)</vt:lpstr>
      <vt:lpstr>California Standards for the Teaching Profession  (CSTPs)</vt:lpstr>
      <vt:lpstr>Probationary Bargaining Unit Members </vt:lpstr>
      <vt:lpstr>Permanent Bargaining Unit Member </vt:lpstr>
      <vt:lpstr>Temporary Bargaining Unit Members </vt:lpstr>
      <vt:lpstr>Notification Of Evaluation Year</vt:lpstr>
      <vt:lpstr>Standards and Key Elements</vt:lpstr>
      <vt:lpstr>Standards and Key Elements</vt:lpstr>
      <vt:lpstr>PowerPoint Presentation</vt:lpstr>
      <vt:lpstr>PowerPoint Presentation</vt:lpstr>
      <vt:lpstr>Observation Process</vt:lpstr>
      <vt:lpstr>PowerPoint Presentation</vt:lpstr>
      <vt:lpstr>Bargaining Unit Member Evaluation</vt:lpstr>
      <vt:lpstr>PowerPoint Presentation</vt:lpstr>
      <vt:lpstr>Bargaining Unit Member Evaluation</vt:lpstr>
      <vt:lpstr>PowerPoint Presentation</vt:lpstr>
      <vt:lpstr>Bargaining Unit Member Evaluation</vt:lpstr>
      <vt:lpstr>Bargaining Unit Member Evaluation</vt:lpstr>
      <vt:lpstr>PowerPoint Presentation</vt:lpstr>
      <vt:lpstr>PAR Referral</vt:lpstr>
      <vt:lpstr>CBA - EVALUATIONS</vt:lpstr>
      <vt:lpstr>Process Timelines / MOU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Parting Tips</vt:lpstr>
      <vt:lpstr>Questions</vt:lpstr>
    </vt:vector>
  </TitlesOfParts>
  <Company>FUSD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Technology</dc:creator>
  <cp:lastModifiedBy>McLaughlin, Mark</cp:lastModifiedBy>
  <cp:revision>72</cp:revision>
  <cp:lastPrinted>2015-03-13T16:58:45Z</cp:lastPrinted>
  <dcterms:created xsi:type="dcterms:W3CDTF">2012-08-06T18:28:22Z</dcterms:created>
  <dcterms:modified xsi:type="dcterms:W3CDTF">2015-08-31T19:40:31Z</dcterms:modified>
</cp:coreProperties>
</file>